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ppt/theme/themeOverride5.xml" ContentType="application/vnd.openxmlformats-officedocument.themeOverride+xml"/>
  <Override PartName="/ppt/notesSlides/notesSlide2.xml" ContentType="application/vnd.openxmlformats-officedocument.presentationml.notesSl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327" r:id="rId8"/>
    <p:sldId id="276" r:id="rId9"/>
    <p:sldId id="308" r:id="rId10"/>
    <p:sldId id="307" r:id="rId11"/>
    <p:sldId id="309" r:id="rId12"/>
    <p:sldId id="312" r:id="rId13"/>
    <p:sldId id="277" r:id="rId14"/>
    <p:sldId id="278" r:id="rId15"/>
    <p:sldId id="297" r:id="rId16"/>
    <p:sldId id="295" r:id="rId17"/>
    <p:sldId id="291" r:id="rId18"/>
    <p:sldId id="296" r:id="rId19"/>
    <p:sldId id="293" r:id="rId20"/>
    <p:sldId id="294" r:id="rId21"/>
    <p:sldId id="292" r:id="rId22"/>
    <p:sldId id="262" r:id="rId23"/>
    <p:sldId id="263" r:id="rId24"/>
    <p:sldId id="274" r:id="rId25"/>
    <p:sldId id="275" r:id="rId26"/>
    <p:sldId id="266" r:id="rId27"/>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E05D0-A421-4EF3-8512-AD1148C82550}" type="datetimeFigureOut">
              <a:rPr lang="en-IN" smtClean="0"/>
              <a:t>25-11-2024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C5D9F-5FDD-4E04-AD07-37773298FBF3}"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A1C5D9F-5FDD-4E04-AD07-37773298FBF3}" type="slidenum">
              <a:rPr lang="en-IN" smtClean="0"/>
              <a:t>4</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A1C5D9F-5FDD-4E04-AD07-37773298FBF3}" type="slidenum">
              <a:rPr lang="en-IN" smtClean="0"/>
              <a:t>6</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AutoShape 7"/>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5122"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30400" y="3429000"/>
            <a:ext cx="9347200" cy="1600200"/>
          </a:xfrm>
        </p:spPr>
        <p:txBody>
          <a:bodyPr/>
          <a:lstStyle>
            <a:lvl1pPr marL="0" indent="0">
              <a:buFont typeface="Wingdings" panose="05000000000000000000" pitchFamily="2" charset="2"/>
              <a:buNone/>
              <a:defRPr sz="2800"/>
            </a:lvl1pPr>
          </a:lstStyle>
          <a:p>
            <a:r>
              <a:rPr lang="en-US"/>
              <a:t>Click to edit Master subtitle style</a:t>
            </a:r>
          </a:p>
        </p:txBody>
      </p:sp>
      <p:sp>
        <p:nvSpPr>
          <p:cNvPr id="3" name="Date Placeholder 2"/>
          <p:cNvSpPr>
            <a:spLocks noGrp="1" noChangeArrowheads="1"/>
          </p:cNvSpPr>
          <p:nvPr>
            <p:ph type="dt" sz="half" idx="10"/>
          </p:nvPr>
        </p:nvSpPr>
        <p:spPr>
          <a:xfrm>
            <a:off x="914400" y="6248400"/>
            <a:ext cx="2540000" cy="457200"/>
          </a:xfrm>
        </p:spPr>
        <p:txBody>
          <a:bodyPr/>
          <a:lstStyle>
            <a:lvl1pPr>
              <a:defRPr/>
            </a:lvl1pPr>
          </a:lstStyle>
          <a:p>
            <a:pPr>
              <a:defRPr/>
            </a:pPr>
            <a:r>
              <a:rPr lang="en-US"/>
              <a:t>Zeroth Review</a:t>
            </a:r>
          </a:p>
        </p:txBody>
      </p:sp>
      <p:sp>
        <p:nvSpPr>
          <p:cNvPr id="4" name="Footer Placeholder 3"/>
          <p:cNvSpPr>
            <a:spLocks noGrp="1" noChangeArrowheads="1"/>
          </p:cNvSpPr>
          <p:nvPr>
            <p:ph type="ftr" sz="quarter" idx="11"/>
          </p:nvPr>
        </p:nvSpPr>
        <p:spPr>
          <a:xfrm>
            <a:off x="4165600" y="6248400"/>
            <a:ext cx="3860800" cy="457200"/>
          </a:xfrm>
        </p:spPr>
        <p:txBody>
          <a:bodyPr/>
          <a:lstStyle>
            <a:lvl1pPr>
              <a:defRPr/>
            </a:lvl1pPr>
          </a:lstStyle>
          <a:p>
            <a:pPr>
              <a:defRPr/>
            </a:pPr>
            <a:r>
              <a:rPr lang="en-US"/>
              <a:t>Department of Artificial Intelligence and Data Science</a:t>
            </a:r>
          </a:p>
        </p:txBody>
      </p:sp>
      <p:sp>
        <p:nvSpPr>
          <p:cNvPr id="5" name="Slide Number Placeholder 4"/>
          <p:cNvSpPr>
            <a:spLocks noGrp="1" noChangeArrowheads="1"/>
          </p:cNvSpPr>
          <p:nvPr>
            <p:ph type="sldNum" sz="quarter" idx="12"/>
          </p:nvPr>
        </p:nvSpPr>
        <p:spPr>
          <a:xfrm>
            <a:off x="8737600" y="6248400"/>
            <a:ext cx="2540000" cy="457200"/>
          </a:xfrm>
        </p:spPr>
        <p:txBody>
          <a:bodyPr/>
          <a:lstStyle>
            <a:lvl1pPr>
              <a:defRPr smtClean="0"/>
            </a:lvl1pPr>
          </a:lstStyle>
          <a:p>
            <a:pPr>
              <a:defRPr/>
            </a:pPr>
            <a:fld id="{D8F95DA7-9E0E-467D-A139-0471DC1777CB}" type="slidenum">
              <a:rPr lang="en-US" altLang="en-US"/>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6" name="Rectangle 8"/>
          <p:cNvSpPr>
            <a:spLocks noGrp="1" noChangeArrowheads="1"/>
          </p:cNvSpPr>
          <p:nvPr>
            <p:ph type="sldNum" sz="quarter" idx="12"/>
          </p:nvPr>
        </p:nvSpPr>
        <p:spPr/>
        <p:txBody>
          <a:bodyPr/>
          <a:lstStyle>
            <a:lvl1pPr>
              <a:defRPr/>
            </a:lvl1pPr>
          </a:lstStyle>
          <a:p>
            <a:pPr>
              <a:defRPr/>
            </a:pPr>
            <a:fld id="{5367E6EB-B6CA-430B-8761-75C737CF7AF1}" type="slidenum">
              <a:rPr lang="en-US" altLang="en-US"/>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6" name="Rectangle 8"/>
          <p:cNvSpPr>
            <a:spLocks noGrp="1" noChangeArrowheads="1"/>
          </p:cNvSpPr>
          <p:nvPr>
            <p:ph type="sldNum" sz="quarter" idx="12"/>
          </p:nvPr>
        </p:nvSpPr>
        <p:spPr/>
        <p:txBody>
          <a:bodyPr/>
          <a:lstStyle>
            <a:lvl1pPr>
              <a:defRPr/>
            </a:lvl1pPr>
          </a:lstStyle>
          <a:p>
            <a:pPr>
              <a:defRPr/>
            </a:pPr>
            <a:fld id="{3031276A-AAE7-4DAF-B5DC-CD9EE96B703D}" type="slidenum">
              <a:rPr lang="en-US" altLang="en-US"/>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6" name="Rectangle 8"/>
          <p:cNvSpPr>
            <a:spLocks noGrp="1" noChangeArrowheads="1"/>
          </p:cNvSpPr>
          <p:nvPr>
            <p:ph type="sldNum" sz="quarter" idx="12"/>
          </p:nvPr>
        </p:nvSpPr>
        <p:spPr/>
        <p:txBody>
          <a:bodyPr/>
          <a:lstStyle>
            <a:lvl1pPr>
              <a:defRPr/>
            </a:lvl1pPr>
          </a:lstStyle>
          <a:p>
            <a:pPr>
              <a:defRPr/>
            </a:pPr>
            <a:fld id="{BDC2143B-610F-499C-A392-DFFBE135A7B2}" type="slidenum">
              <a:rPr lang="en-US" altLang="en-US"/>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6" name="Rectangle 8"/>
          <p:cNvSpPr>
            <a:spLocks noGrp="1" noChangeArrowheads="1"/>
          </p:cNvSpPr>
          <p:nvPr>
            <p:ph type="sldNum" sz="quarter" idx="12"/>
          </p:nvPr>
        </p:nvSpPr>
        <p:spPr/>
        <p:txBody>
          <a:bodyPr/>
          <a:lstStyle>
            <a:lvl1pPr>
              <a:defRPr/>
            </a:lvl1pPr>
          </a:lstStyle>
          <a:p>
            <a:pPr>
              <a:defRPr/>
            </a:pPr>
            <a:fld id="{575C213C-AC18-4D5A-BA73-4550FF50B842}" type="slidenum">
              <a:rPr lang="en-US" altLang="en-US"/>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p:txBody>
          <a:bodyPr/>
          <a:lstStyle>
            <a:lvl1pPr>
              <a:defRPr/>
            </a:lvl1pPr>
          </a:lstStyle>
          <a:p>
            <a:pPr>
              <a:defRPr/>
            </a:pPr>
            <a:r>
              <a:rPr lang="en-US"/>
              <a:t>Zeroth Review</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7" name="Rectangle 8"/>
          <p:cNvSpPr>
            <a:spLocks noGrp="1" noChangeArrowheads="1"/>
          </p:cNvSpPr>
          <p:nvPr>
            <p:ph type="sldNum" sz="quarter" idx="12"/>
          </p:nvPr>
        </p:nvSpPr>
        <p:spPr/>
        <p:txBody>
          <a:bodyPr/>
          <a:lstStyle>
            <a:lvl1pPr>
              <a:defRPr/>
            </a:lvl1pPr>
          </a:lstStyle>
          <a:p>
            <a:pPr>
              <a:defRPr/>
            </a:pPr>
            <a:fld id="{7A8ED4EA-E359-45F1-B86A-A40772B25C23}" type="slidenum">
              <a:rPr lang="en-US" altLang="en-US"/>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a:lvl1pPr>
          </a:lstStyle>
          <a:p>
            <a:pPr>
              <a:defRPr/>
            </a:pPr>
            <a:r>
              <a:rPr lang="en-US"/>
              <a:t>Zeroth Review</a:t>
            </a:r>
          </a:p>
        </p:txBody>
      </p:sp>
      <p:sp>
        <p:nvSpPr>
          <p:cNvPr id="8"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9" name="Rectangle 8"/>
          <p:cNvSpPr>
            <a:spLocks noGrp="1" noChangeArrowheads="1"/>
          </p:cNvSpPr>
          <p:nvPr>
            <p:ph type="sldNum" sz="quarter" idx="12"/>
          </p:nvPr>
        </p:nvSpPr>
        <p:spPr/>
        <p:txBody>
          <a:bodyPr/>
          <a:lstStyle>
            <a:lvl1pPr>
              <a:defRPr/>
            </a:lvl1pPr>
          </a:lstStyle>
          <a:p>
            <a:pPr>
              <a:defRPr/>
            </a:pPr>
            <a:fld id="{E637AD66-1F60-49BE-A2E9-D91D10CB91F3}" type="slidenum">
              <a:rPr lang="en-US" altLang="en-US"/>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p:txBody>
          <a:bodyPr/>
          <a:lstStyle>
            <a:lvl1pPr>
              <a:defRPr/>
            </a:lvl1pPr>
          </a:lstStyle>
          <a:p>
            <a:pPr>
              <a:defRPr/>
            </a:pPr>
            <a:r>
              <a:rPr lang="en-US"/>
              <a:t>Zeroth Review</a:t>
            </a:r>
          </a:p>
        </p:txBody>
      </p:sp>
      <p:sp>
        <p:nvSpPr>
          <p:cNvPr id="4"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5" name="Rectangle 8"/>
          <p:cNvSpPr>
            <a:spLocks noGrp="1" noChangeArrowheads="1"/>
          </p:cNvSpPr>
          <p:nvPr>
            <p:ph type="sldNum" sz="quarter" idx="12"/>
          </p:nvPr>
        </p:nvSpPr>
        <p:spPr/>
        <p:txBody>
          <a:bodyPr/>
          <a:lstStyle>
            <a:lvl1pPr>
              <a:defRPr/>
            </a:lvl1pPr>
          </a:lstStyle>
          <a:p>
            <a:pPr>
              <a:defRPr/>
            </a:pPr>
            <a:fld id="{F583B680-F650-469F-A231-392F163461F6}" type="slidenum">
              <a:rPr lang="en-US" altLang="en-US"/>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r>
              <a:rPr lang="en-US"/>
              <a:t>Zeroth Review</a:t>
            </a:r>
          </a:p>
        </p:txBody>
      </p:sp>
      <p:sp>
        <p:nvSpPr>
          <p:cNvPr id="3"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4" name="Rectangle 8"/>
          <p:cNvSpPr>
            <a:spLocks noGrp="1" noChangeArrowheads="1"/>
          </p:cNvSpPr>
          <p:nvPr>
            <p:ph type="sldNum" sz="quarter" idx="12"/>
          </p:nvPr>
        </p:nvSpPr>
        <p:spPr/>
        <p:txBody>
          <a:bodyPr/>
          <a:lstStyle>
            <a:lvl1pPr>
              <a:defRPr/>
            </a:lvl1pPr>
          </a:lstStyle>
          <a:p>
            <a:pPr>
              <a:defRPr/>
            </a:pPr>
            <a:fld id="{DD537315-F462-4C74-88B4-A900525A3FAA}" type="slidenum">
              <a:rPr lang="en-US" altLang="en-US"/>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p:txBody>
          <a:bodyPr/>
          <a:lstStyle>
            <a:lvl1pPr>
              <a:defRPr/>
            </a:lvl1pPr>
          </a:lstStyle>
          <a:p>
            <a:pPr>
              <a:defRPr/>
            </a:pPr>
            <a:r>
              <a:rPr lang="en-US"/>
              <a:t>Zeroth Review</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7" name="Rectangle 8"/>
          <p:cNvSpPr>
            <a:spLocks noGrp="1" noChangeArrowheads="1"/>
          </p:cNvSpPr>
          <p:nvPr>
            <p:ph type="sldNum" sz="quarter" idx="12"/>
          </p:nvPr>
        </p:nvSpPr>
        <p:spPr/>
        <p:txBody>
          <a:bodyPr/>
          <a:lstStyle>
            <a:lvl1pPr>
              <a:defRPr/>
            </a:lvl1pPr>
          </a:lstStyle>
          <a:p>
            <a:pPr>
              <a:defRPr/>
            </a:pPr>
            <a:fld id="{379B2829-DA13-4801-8FBD-6D5729CB9593}" type="slidenum">
              <a:rPr lang="en-US" altLang="en-US"/>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p:txBody>
          <a:bodyPr/>
          <a:lstStyle>
            <a:lvl1pPr>
              <a:defRPr/>
            </a:lvl1pPr>
          </a:lstStyle>
          <a:p>
            <a:pPr>
              <a:defRPr/>
            </a:pPr>
            <a:r>
              <a:rPr lang="en-US"/>
              <a:t>Zeroth Review</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7" name="Rectangle 8"/>
          <p:cNvSpPr>
            <a:spLocks noGrp="1" noChangeArrowheads="1"/>
          </p:cNvSpPr>
          <p:nvPr>
            <p:ph type="sldNum" sz="quarter" idx="12"/>
          </p:nvPr>
        </p:nvSpPr>
        <p:spPr/>
        <p:txBody>
          <a:bodyPr/>
          <a:lstStyle>
            <a:lvl1pPr>
              <a:defRPr/>
            </a:lvl1pPr>
          </a:lstStyle>
          <a:p>
            <a:pPr>
              <a:defRPr/>
            </a:pPr>
            <a:fld id="{B5B0EEF8-84AE-4BCB-9844-5B22523396C9}" type="slidenum">
              <a:rPr lang="en-US" altLang="en-US"/>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1"/>
            <a:ext cx="10668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755651" y="1752600"/>
            <a:ext cx="10668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AutoShape 4"/>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1029" name="Line 5"/>
          <p:cNvSpPr>
            <a:spLocks noChangeShapeType="1"/>
          </p:cNvSpPr>
          <p:nvPr/>
        </p:nvSpPr>
        <p:spPr bwMode="auto">
          <a:xfrm flipV="1">
            <a:off x="812800" y="6172200"/>
            <a:ext cx="105664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en-IN" sz="1800"/>
          </a:p>
        </p:txBody>
      </p:sp>
      <p:sp>
        <p:nvSpPr>
          <p:cNvPr id="4102" name="Rectangle 6"/>
          <p:cNvSpPr>
            <a:spLocks noGrp="1" noChangeArrowheads="1"/>
          </p:cNvSpPr>
          <p:nvPr>
            <p:ph type="dt" sz="half" idx="2"/>
          </p:nvPr>
        </p:nvSpPr>
        <p:spPr bwMode="auto">
          <a:xfrm>
            <a:off x="812800" y="6245225"/>
            <a:ext cx="2641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cs typeface="+mn-cs"/>
              </a:defRPr>
            </a:lvl1pPr>
          </a:lstStyle>
          <a:p>
            <a:pPr>
              <a:defRPr/>
            </a:pPr>
            <a:r>
              <a:rPr lang="en-US"/>
              <a:t>Zeroth Review</a:t>
            </a:r>
          </a:p>
        </p:txBody>
      </p:sp>
      <p:sp>
        <p:nvSpPr>
          <p:cNvPr id="4103" name="Rectangle 7"/>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cs typeface="+mn-cs"/>
              </a:defRPr>
            </a:lvl1pPr>
          </a:lstStyle>
          <a:p>
            <a:pPr>
              <a:defRPr/>
            </a:pPr>
            <a:r>
              <a:rPr lang="en-US"/>
              <a:t>Department of Artificial Intelligence and Data Science</a:t>
            </a:r>
          </a:p>
        </p:txBody>
      </p:sp>
      <p:sp>
        <p:nvSpPr>
          <p:cNvPr id="4104" name="Rectangle 8"/>
          <p:cNvSpPr>
            <a:spLocks noGrp="1" noChangeArrowheads="1"/>
          </p:cNvSpPr>
          <p:nvPr>
            <p:ph type="sldNum" sz="quarter" idx="4"/>
          </p:nvPr>
        </p:nvSpPr>
        <p:spPr bwMode="auto">
          <a:xfrm>
            <a:off x="8737600" y="6245225"/>
            <a:ext cx="2641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smtClean="0"/>
            </a:lvl1pPr>
          </a:lstStyle>
          <a:p>
            <a:pPr>
              <a:defRPr/>
            </a:pPr>
            <a:fld id="{756AFA5A-A15D-402B-9810-66A481E98194}" type="slidenum">
              <a:rPr lang="en-US" altLang="en-US"/>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defRPr>
      </a:lvl2pPr>
      <a:lvl3pPr algn="l" rtl="0" eaLnBrk="0" fontAlgn="base" hangingPunct="0">
        <a:spcBef>
          <a:spcPct val="0"/>
        </a:spcBef>
        <a:spcAft>
          <a:spcPct val="0"/>
        </a:spcAft>
        <a:defRPr sz="3800">
          <a:solidFill>
            <a:schemeClr val="tx2"/>
          </a:solidFill>
          <a:latin typeface="Verdana" panose="020B0604030504040204" pitchFamily="34" charset="0"/>
        </a:defRPr>
      </a:lvl3pPr>
      <a:lvl4pPr algn="l" rtl="0" eaLnBrk="0" fontAlgn="base" hangingPunct="0">
        <a:spcBef>
          <a:spcPct val="0"/>
        </a:spcBef>
        <a:spcAft>
          <a:spcPct val="0"/>
        </a:spcAft>
        <a:defRPr sz="3800">
          <a:solidFill>
            <a:schemeClr val="tx2"/>
          </a:solidFill>
          <a:latin typeface="Verdana" panose="020B0604030504040204" pitchFamily="34" charset="0"/>
        </a:defRPr>
      </a:lvl4pPr>
      <a:lvl5pPr algn="l" rtl="0" eaLnBrk="0" fontAlgn="base" hangingPunct="0">
        <a:spcBef>
          <a:spcPct val="0"/>
        </a:spcBef>
        <a:spcAft>
          <a:spcPct val="0"/>
        </a:spcAft>
        <a:defRPr sz="3800">
          <a:solidFill>
            <a:schemeClr val="tx2"/>
          </a:solidFill>
          <a:latin typeface="Verdana" panose="020B0604030504040204" pitchFamily="34" charset="0"/>
        </a:defRPr>
      </a:lvl5pPr>
      <a:lvl6pPr marL="457200" algn="l" rtl="0" fontAlgn="base">
        <a:spcBef>
          <a:spcPct val="0"/>
        </a:spcBef>
        <a:spcAft>
          <a:spcPct val="0"/>
        </a:spcAft>
        <a:defRPr sz="3800">
          <a:solidFill>
            <a:schemeClr val="tx2"/>
          </a:solidFill>
          <a:latin typeface="Verdana" panose="020B0604030504040204" pitchFamily="34" charset="0"/>
        </a:defRPr>
      </a:lvl6pPr>
      <a:lvl7pPr marL="914400" algn="l" rtl="0" fontAlgn="base">
        <a:spcBef>
          <a:spcPct val="0"/>
        </a:spcBef>
        <a:spcAft>
          <a:spcPct val="0"/>
        </a:spcAft>
        <a:defRPr sz="3800">
          <a:solidFill>
            <a:schemeClr val="tx2"/>
          </a:solidFill>
          <a:latin typeface="Verdana" panose="020B0604030504040204" pitchFamily="34" charset="0"/>
        </a:defRPr>
      </a:lvl7pPr>
      <a:lvl8pPr marL="1371600" algn="l" rtl="0" fontAlgn="base">
        <a:spcBef>
          <a:spcPct val="0"/>
        </a:spcBef>
        <a:spcAft>
          <a:spcPct val="0"/>
        </a:spcAft>
        <a:defRPr sz="3800">
          <a:solidFill>
            <a:schemeClr val="tx2"/>
          </a:solidFill>
          <a:latin typeface="Verdana" panose="020B0604030504040204" pitchFamily="34" charset="0"/>
        </a:defRPr>
      </a:lvl8pPr>
      <a:lvl9pPr marL="1828800" algn="l" rtl="0" fontAlgn="base">
        <a:spcBef>
          <a:spcPct val="0"/>
        </a:spcBef>
        <a:spcAft>
          <a:spcPct val="0"/>
        </a:spcAft>
        <a:defRPr sz="3800">
          <a:solidFill>
            <a:schemeClr val="tx2"/>
          </a:solidFill>
          <a:latin typeface="Verdana" panose="020B0604030504040204"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1.xml" /><Relationship Id="rId1" Type="http://schemas.openxmlformats.org/officeDocument/2006/relationships/themeOverride" Target="../theme/themeOverride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hemeOverride" Target="../theme/themeOverride2.xml" /></Relationships>
</file>

<file path=ppt/slides/_rels/slide2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4.xml" /><Relationship Id="rId1" Type="http://schemas.openxmlformats.org/officeDocument/2006/relationships/themeOverride" Target="../theme/themeOverride6.xml" /><Relationship Id="rId4" Type="http://schemas.openxmlformats.org/officeDocument/2006/relationships/image" Target="../media/image18.png" /></Relationships>
</file>

<file path=ppt/slides/_rels/slide23.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themeOverride" Target="../theme/themeOverride3.xml" /></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 /><Relationship Id="rId2" Type="http://schemas.openxmlformats.org/officeDocument/2006/relationships/slideLayout" Target="../slideLayouts/slideLayout2.xml" /><Relationship Id="rId1" Type="http://schemas.openxmlformats.org/officeDocument/2006/relationships/themeOverride" Target="../theme/themeOverride4.xml" /><Relationship Id="rId4" Type="http://schemas.openxmlformats.org/officeDocument/2006/relationships/image" Target="../media/image1.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 /><Relationship Id="rId2" Type="http://schemas.openxmlformats.org/officeDocument/2006/relationships/slideLayout" Target="../slideLayouts/slideLayout2.xml" /><Relationship Id="rId1" Type="http://schemas.openxmlformats.org/officeDocument/2006/relationships/themeOverride" Target="../theme/themeOverride5.xml" /><Relationship Id="rId4" Type="http://schemas.openxmlformats.org/officeDocument/2006/relationships/image" Target="../media/image1.png" /></Relationships>
</file>

<file path=ppt/slides/_rels/slide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4.xml" /><Relationship Id="rId4" Type="http://schemas.openxmlformats.org/officeDocument/2006/relationships/image" Target="../media/image7.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0384" y="89477"/>
            <a:ext cx="2924175" cy="952500"/>
          </a:xfrm>
          <a:prstGeom prst="rect">
            <a:avLst/>
          </a:prstGeom>
        </p:spPr>
      </p:pic>
      <p:pic>
        <p:nvPicPr>
          <p:cNvPr id="7" name="Picture 6"/>
          <p:cNvPicPr>
            <a:picLocks noChangeAspect="1"/>
          </p:cNvPicPr>
          <p:nvPr/>
        </p:nvPicPr>
        <p:blipFill>
          <a:blip r:embed="rId5"/>
          <a:stretch>
            <a:fillRect/>
          </a:stretch>
        </p:blipFill>
        <p:spPr>
          <a:xfrm>
            <a:off x="11111491" y="64077"/>
            <a:ext cx="1000125" cy="1143000"/>
          </a:xfrm>
          <a:prstGeom prst="rect">
            <a:avLst/>
          </a:prstGeom>
        </p:spPr>
      </p:pic>
      <p:sp>
        <p:nvSpPr>
          <p:cNvPr id="9" name="Title 1"/>
          <p:cNvSpPr txBox="1"/>
          <p:nvPr/>
        </p:nvSpPr>
        <p:spPr>
          <a:xfrm>
            <a:off x="0" y="2530618"/>
            <a:ext cx="12191999"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ltLang="en-US" sz="4000" b="1" dirty="0">
                <a:solidFill>
                  <a:srgbClr val="7030A0"/>
                </a:solidFill>
                <a:cs typeface="Times New Roman" panose="02020603050405020304" pitchFamily="16" charset="0"/>
              </a:rPr>
              <a:t>Air Ticket Reservation System</a:t>
            </a:r>
            <a:endParaRPr lang="en-GB" altLang="en-US" sz="4000" b="1" dirty="0">
              <a:solidFill>
                <a:srgbClr val="7030A0"/>
              </a:solidFill>
              <a:ea typeface="+mn-ea"/>
              <a:cs typeface="Times New Roman" panose="02020603050405020304" pitchFamily="16" charset="0"/>
            </a:endParaRPr>
          </a:p>
        </p:txBody>
      </p:sp>
      <p:sp>
        <p:nvSpPr>
          <p:cNvPr id="11" name="TextBox 1"/>
          <p:cNvSpPr txBox="1">
            <a:spLocks noChangeArrowheads="1"/>
          </p:cNvSpPr>
          <p:nvPr/>
        </p:nvSpPr>
        <p:spPr bwMode="auto">
          <a:xfrm>
            <a:off x="6173470" y="4532630"/>
            <a:ext cx="570166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lgn="just">
              <a:spcBef>
                <a:spcPct val="0"/>
              </a:spcBef>
              <a:buClrTx/>
              <a:buFontTx/>
              <a:buNone/>
            </a:pPr>
            <a:r>
              <a:rPr lang="en-GB" altLang="en-IN" sz="2400" b="1" dirty="0">
                <a:solidFill>
                  <a:srgbClr val="FF0000"/>
                </a:solidFill>
              </a:rPr>
              <a:t>POONGAVIN B</a:t>
            </a:r>
            <a:r>
              <a:rPr lang="en-IN" altLang="en-US" sz="2400" b="1" dirty="0">
                <a:solidFill>
                  <a:srgbClr val="FF0000"/>
                </a:solidFill>
              </a:rPr>
              <a:t> (2218010</a:t>
            </a:r>
            <a:r>
              <a:rPr lang="en-GB" altLang="en-IN" sz="2400" b="1" dirty="0">
                <a:solidFill>
                  <a:srgbClr val="FF0000"/>
                </a:solidFill>
              </a:rPr>
              <a:t>36)</a:t>
            </a:r>
            <a:endParaRPr lang="en-IN" altLang="en-US" sz="2400" b="1" dirty="0">
              <a:solidFill>
                <a:srgbClr val="FF0000"/>
              </a:solidFill>
            </a:endParaRPr>
          </a:p>
          <a:p>
            <a:pPr algn="just">
              <a:spcBef>
                <a:spcPct val="0"/>
              </a:spcBef>
              <a:buClrTx/>
              <a:buFontTx/>
              <a:buNone/>
            </a:pPr>
            <a:r>
              <a:rPr lang="en-GB" altLang="en-IN" sz="2400" b="1" dirty="0">
                <a:solidFill>
                  <a:srgbClr val="FF0000"/>
                </a:solidFill>
              </a:rPr>
              <a:t>YASWANTH P</a:t>
            </a:r>
            <a:r>
              <a:rPr lang="en-IN" altLang="en-US" sz="2400" b="1" dirty="0">
                <a:solidFill>
                  <a:srgbClr val="FF0000"/>
                </a:solidFill>
              </a:rPr>
              <a:t>(2218010</a:t>
            </a:r>
            <a:r>
              <a:rPr lang="en-GB" altLang="en-IN" sz="2400" b="1" dirty="0">
                <a:solidFill>
                  <a:srgbClr val="FF0000"/>
                </a:solidFill>
              </a:rPr>
              <a:t>63</a:t>
            </a:r>
            <a:r>
              <a:rPr lang="en-IN" altLang="en-US" sz="2400" b="1" dirty="0">
                <a:solidFill>
                  <a:srgbClr val="FF0000"/>
                </a:solidFill>
              </a:rPr>
              <a:t>)</a:t>
            </a:r>
          </a:p>
          <a:p>
            <a:pPr algn="just">
              <a:spcBef>
                <a:spcPct val="0"/>
              </a:spcBef>
              <a:buClrTx/>
              <a:buFontTx/>
              <a:buNone/>
            </a:pPr>
            <a:r>
              <a:rPr lang="en-GB" altLang="en-IN" sz="2400" b="1" dirty="0">
                <a:solidFill>
                  <a:srgbClr val="FF0000"/>
                </a:solidFill>
              </a:rPr>
              <a:t>NITHISH S</a:t>
            </a:r>
            <a:r>
              <a:rPr lang="en-IN" altLang="en-US" sz="2400" b="1" dirty="0">
                <a:solidFill>
                  <a:srgbClr val="FF0000"/>
                </a:solidFill>
              </a:rPr>
              <a:t>(221801</a:t>
            </a:r>
            <a:r>
              <a:rPr lang="en-GB" altLang="en-IN" sz="2400" b="1" dirty="0">
                <a:solidFill>
                  <a:srgbClr val="FF0000"/>
                </a:solidFill>
              </a:rPr>
              <a:t>502</a:t>
            </a:r>
            <a:r>
              <a:rPr lang="en-IN" altLang="en-US" sz="2400" b="1" dirty="0">
                <a:solidFill>
                  <a:srgbClr val="FF0000"/>
                </a:solidFill>
              </a:rPr>
              <a:t>)</a:t>
            </a:r>
          </a:p>
        </p:txBody>
      </p:sp>
      <p:sp>
        <p:nvSpPr>
          <p:cNvPr id="15" name="Title 1"/>
          <p:cNvSpPr txBox="1"/>
          <p:nvPr/>
        </p:nvSpPr>
        <p:spPr>
          <a:xfrm>
            <a:off x="708891" y="1213137"/>
            <a:ext cx="10515600" cy="722457"/>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2060"/>
                </a:solidFill>
                <a:latin typeface="Verdana" panose="020B0604030504040204" pitchFamily="34" charset="0"/>
                <a:ea typeface="+mn-ea"/>
                <a:cs typeface="+mn-cs"/>
              </a:rPr>
              <a:t>Department of Artificial Intelligence and Data Science</a:t>
            </a: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MODULES:</a:t>
            </a:r>
          </a:p>
        </p:txBody>
      </p:sp>
      <p:sp>
        <p:nvSpPr>
          <p:cNvPr id="3" name="Content Placeholder 2"/>
          <p:cNvSpPr>
            <a:spLocks noGrp="1"/>
          </p:cNvSpPr>
          <p:nvPr>
            <p:ph idx="1"/>
          </p:nvPr>
        </p:nvSpPr>
        <p:spPr/>
        <p:txBody>
          <a:bodyPr/>
          <a:lstStyle/>
          <a:p>
            <a:r>
              <a:rPr lang="en-US" sz="1800" b="1"/>
              <a:t>1. Home Page</a:t>
            </a:r>
            <a:r>
              <a:rPr lang="en-GB" altLang="en-US" sz="1800" b="1"/>
              <a:t>:</a:t>
            </a:r>
            <a:r>
              <a:rPr lang="en-US" sz="1800"/>
              <a:t>The Home Page serves as the welcoming interface for users, providing an overview of the system's features. It typically includes a user-friendly layout showcasing navigation options to different sections such as flight search, current deals, and user account access.</a:t>
            </a:r>
          </a:p>
          <a:p>
            <a:r>
              <a:rPr lang="en-US" sz="1800" b="1"/>
              <a:t> 2. Login Page</a:t>
            </a:r>
            <a:r>
              <a:rPr lang="en-GB" altLang="en-US" sz="1800" b="1"/>
              <a:t>:</a:t>
            </a:r>
            <a:r>
              <a:rPr lang="en-US" sz="1800"/>
              <a:t>The Login Page allows registered users to securely access their accounts by entering their credentials (username/email and password). It should include options for password recovery, a "Remember Me" checkbox, and potentially a two-factor authentication feature for enhanced security.</a:t>
            </a:r>
          </a:p>
          <a:p>
            <a:r>
              <a:rPr lang="en-US" sz="1800" b="1"/>
              <a:t>3. Deals Page</a:t>
            </a:r>
            <a:r>
              <a:rPr lang="en-GB" altLang="en-US" sz="1800" b="1"/>
              <a:t>:</a:t>
            </a:r>
            <a:r>
              <a:rPr lang="en-US" sz="1800"/>
              <a:t>The Deals Page presents users with current promotions, discounts, and special offers on flights. This module is designed to attract budget-conscious travelers by showcasing limited-time discounts, seasonal promotions, and exclusive deals for frequent flyers or members</a:t>
            </a:r>
            <a:r>
              <a:rPr lang="en-GB" altLang="en-US" sz="1800"/>
              <a:t>.</a:t>
            </a:r>
            <a:endParaRPr lang="en-US" sz="1800"/>
          </a:p>
          <a:p>
            <a:endParaRPr lang="en-US" sz="1800"/>
          </a:p>
        </p:txBody>
      </p:sp>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MODULES:</a:t>
            </a:r>
          </a:p>
        </p:txBody>
      </p:sp>
      <p:sp>
        <p:nvSpPr>
          <p:cNvPr id="3" name="Content Placeholder 2"/>
          <p:cNvSpPr>
            <a:spLocks noGrp="1"/>
          </p:cNvSpPr>
          <p:nvPr>
            <p:ph idx="1"/>
          </p:nvPr>
        </p:nvSpPr>
        <p:spPr/>
        <p:txBody>
          <a:bodyPr/>
          <a:lstStyle/>
          <a:p>
            <a:r>
              <a:rPr lang="en-US" sz="1800" b="1">
                <a:sym typeface="+mn-ea"/>
              </a:rPr>
              <a:t>4. Search Page</a:t>
            </a:r>
            <a:r>
              <a:rPr lang="en-GB" altLang="en-US" sz="1800" b="1">
                <a:sym typeface="+mn-ea"/>
              </a:rPr>
              <a:t>:</a:t>
            </a:r>
            <a:r>
              <a:rPr lang="en-US" sz="1800">
                <a:sym typeface="+mn-ea"/>
              </a:rPr>
              <a:t>The Search Page is a core component where users input flight details such as departure and destination airports, travel dates, and passenger information. Advanced features may include filters for direct or connecting flights, preferred airlines, and flight classes. The results should be displayed in an organized manner, allowing users to compare options based on price, duration, and other criteria. This page needs to be intuitive to facilitate quick and effective flight searches.</a:t>
            </a:r>
            <a:endParaRPr lang="en-US" sz="1800"/>
          </a:p>
          <a:p>
            <a:r>
              <a:rPr lang="en-US" sz="1800" b="1">
                <a:sym typeface="+mn-ea"/>
              </a:rPr>
              <a:t>5. Booking Page</a:t>
            </a:r>
            <a:r>
              <a:rPr lang="en-GB" altLang="en-US" sz="1800" b="1">
                <a:sym typeface="+mn-ea"/>
              </a:rPr>
              <a:t>:</a:t>
            </a:r>
            <a:r>
              <a:rPr lang="en-US" sz="1800">
                <a:sym typeface="+mn-ea"/>
              </a:rPr>
              <a:t>The Booking Page is where users finalize their flight reservations. It includes a detailed summary of selected flights, passenger details, pricing breakdowns, and any additional services (e.g., seat selection, meal preferences). Users can review and confirm their booking, input payment information, and check or agree to terms and conditions. It should also provide an option for adding travel insurance or other extras. A clear, secure, and seamless booking experience helps ensure successful transactions.</a:t>
            </a:r>
            <a:endParaRPr lang="en-US" sz="1800"/>
          </a:p>
          <a:p>
            <a:endParaRPr lang="en-US" sz="1800"/>
          </a:p>
        </p:txBody>
      </p:sp>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TESTING:</a:t>
            </a:r>
          </a:p>
        </p:txBody>
      </p:sp>
      <p:sp>
        <p:nvSpPr>
          <p:cNvPr id="3" name="Content Placeholder 2"/>
          <p:cNvSpPr>
            <a:spLocks noGrp="1"/>
          </p:cNvSpPr>
          <p:nvPr>
            <p:ph sz="half" idx="1"/>
          </p:nvPr>
        </p:nvSpPr>
        <p:spPr>
          <a:xfrm>
            <a:off x="755650" y="1752600"/>
            <a:ext cx="5219700" cy="4267200"/>
          </a:xfrm>
        </p:spPr>
        <p:txBody>
          <a:bodyPr/>
          <a:lstStyle/>
          <a:p>
            <a:r>
              <a:rPr lang="en-GB" altLang="en-US" sz="1600" b="1"/>
              <a:t>UNIT TESTING:</a:t>
            </a:r>
          </a:p>
          <a:p>
            <a:pPr marL="0" indent="457200">
              <a:buNone/>
            </a:pPr>
            <a:r>
              <a:rPr lang="en-GB" altLang="en-US" sz="1600"/>
              <a:t>Unit testing is a software testing method where individual components or functions of a program are tested separately to verify their correctness. This type of testing is typically automated and carried out by developers during the coding phase to ensure that each small, isolated "unit" of the code works as intended. By running unit tests, developers can catch bugs early, improve code quality, and make future code refactoring safer, as passing tests confirm that changes haven’t broken existing functionality. Unit tests also act as a form of documentation, showing the expected behavior of functions or components. </a:t>
            </a:r>
          </a:p>
        </p:txBody>
      </p:sp>
      <p:sp>
        <p:nvSpPr>
          <p:cNvPr id="4" name="Content Placeholder 3"/>
          <p:cNvSpPr>
            <a:spLocks noGrp="1"/>
          </p:cNvSpPr>
          <p:nvPr>
            <p:ph sz="half" idx="2"/>
          </p:nvPr>
        </p:nvSpPr>
        <p:spPr/>
        <p:txBody>
          <a:bodyPr/>
          <a:lstStyle/>
          <a:p>
            <a:pPr algn="just"/>
            <a:r>
              <a:rPr lang="en-GB" altLang="en-US" sz="1600" b="1"/>
              <a:t>FUNCTIONAL TESTING:</a:t>
            </a:r>
          </a:p>
          <a:p>
            <a:pPr marL="0" indent="457200" algn="just">
              <a:buNone/>
            </a:pPr>
            <a:r>
              <a:rPr lang="en-GB" altLang="en-US" sz="1600"/>
              <a:t>Functional testing for an air ticket reservation system ensures that essential features, like flight search, seat selection, booking, payment, and confirmation, work as expected. Testers verify each function through real-world scenarios to ensure smooth user interactions, accurate fare calculations, proper data validation, and reliable error handling. Both manual and automated tests are used: manual tests capture issues needing human judgment, while automated scripts handle repetitive tasks like form submissions and payment processing. This testing guarantees that the reservation system provides a seamless and reliable booking experience for customers.</a:t>
            </a:r>
          </a:p>
        </p:txBody>
      </p:sp>
      <p:sp>
        <p:nvSpPr>
          <p:cNvPr id="5" name="Date Placeholder 4"/>
          <p:cNvSpPr>
            <a:spLocks noGrp="1"/>
          </p:cNvSpPr>
          <p:nvPr>
            <p:ph type="dt" sz="half" idx="10"/>
          </p:nvPr>
        </p:nvSpPr>
        <p:spPr/>
        <p:txBody>
          <a:bodyPr/>
          <a:lstStyle/>
          <a:p>
            <a:pPr>
              <a:defRPr/>
            </a:pPr>
            <a:r>
              <a:rPr lang="en-US"/>
              <a:t>Zeroth Review</a:t>
            </a:r>
          </a:p>
        </p:txBody>
      </p:sp>
      <p:sp>
        <p:nvSpPr>
          <p:cNvPr id="6" name="Footer Placeholder 5"/>
          <p:cNvSpPr>
            <a:spLocks noGrp="1"/>
          </p:cNvSpPr>
          <p:nvPr>
            <p:ph type="ftr" sz="quarter" idx="11"/>
          </p:nvPr>
        </p:nvSpPr>
        <p:spPr/>
        <p:txBody>
          <a:bodyPr/>
          <a:lstStyle/>
          <a:p>
            <a:pPr>
              <a:defRPr/>
            </a:pPr>
            <a:r>
              <a:rPr lang="en-US"/>
              <a:t>Department of Artificial Intelligence and Data Science</a:t>
            </a:r>
          </a:p>
        </p:txBody>
      </p:sp>
      <p:sp>
        <p:nvSpPr>
          <p:cNvPr id="7" name="Slide Number Placeholder 6"/>
          <p:cNvSpPr>
            <a:spLocks noGrp="1"/>
          </p:cNvSpPr>
          <p:nvPr>
            <p:ph type="sldNum" sz="quarter" idx="12"/>
          </p:nvPr>
        </p:nvSpPr>
        <p:spPr/>
        <p:txBody>
          <a:bodyPr/>
          <a:lstStyle/>
          <a:p>
            <a:pPr>
              <a:defRPr/>
            </a:pPr>
            <a:fld id="{7A8ED4EA-E359-45F1-B86A-A40772B25C23}" type="slidenum">
              <a:rPr lang="en-US" altLang="en-US"/>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Unit </a:t>
            </a:r>
            <a:r>
              <a:rPr lang="en-US" sz="3200" b="1" dirty="0">
                <a:solidFill>
                  <a:srgbClr val="FF0000"/>
                </a:solidFill>
              </a:rPr>
              <a:t>Testing</a:t>
            </a:r>
            <a:endParaRPr lang="en-IN"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13</a:t>
            </a:fld>
            <a:endParaRPr lang="en-US" altLang="en-US"/>
          </a:p>
        </p:txBody>
      </p:sp>
      <p:pic>
        <p:nvPicPr>
          <p:cNvPr id="7" name="Content Placeholder 6"/>
          <p:cNvPicPr>
            <a:picLocks noGrp="1" noChangeAspect="1"/>
          </p:cNvPicPr>
          <p:nvPr>
            <p:ph idx="1"/>
          </p:nvPr>
        </p:nvPicPr>
        <p:blipFill>
          <a:blip r:embed="rId2"/>
          <a:stretch>
            <a:fillRect/>
          </a:stretch>
        </p:blipFill>
        <p:spPr>
          <a:xfrm>
            <a:off x="767080" y="1807210"/>
            <a:ext cx="10765790" cy="33197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Functional </a:t>
            </a:r>
            <a:r>
              <a:rPr lang="en-US" sz="3200" b="1" dirty="0">
                <a:solidFill>
                  <a:srgbClr val="FF0000"/>
                </a:solidFill>
              </a:rPr>
              <a:t>Testing</a:t>
            </a:r>
            <a:endParaRPr lang="en-IN"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14</a:t>
            </a:fld>
            <a:endParaRPr lang="en-US" altLang="en-US"/>
          </a:p>
        </p:txBody>
      </p:sp>
      <p:pic>
        <p:nvPicPr>
          <p:cNvPr id="7" name="Content Placeholder 6"/>
          <p:cNvPicPr>
            <a:picLocks noGrp="1" noChangeAspect="1"/>
          </p:cNvPicPr>
          <p:nvPr>
            <p:ph idx="1"/>
          </p:nvPr>
        </p:nvPicPr>
        <p:blipFill>
          <a:blip r:embed="rId2"/>
          <a:stretch>
            <a:fillRect/>
          </a:stretch>
        </p:blipFill>
        <p:spPr>
          <a:xfrm>
            <a:off x="812800" y="1819910"/>
            <a:ext cx="10766425" cy="3843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OUTPUT:</a:t>
            </a:r>
          </a:p>
        </p:txBody>
      </p:sp>
      <p:pic>
        <p:nvPicPr>
          <p:cNvPr id="7" name="Content Placeholder 6"/>
          <p:cNvPicPr>
            <a:picLocks noGrp="1" noChangeAspect="1"/>
          </p:cNvPicPr>
          <p:nvPr>
            <p:ph idx="1"/>
          </p:nvPr>
        </p:nvPicPr>
        <p:blipFill>
          <a:blip r:embed="rId2"/>
          <a:srcRect b="848"/>
          <a:stretch>
            <a:fillRect/>
          </a:stretch>
        </p:blipFill>
        <p:spPr>
          <a:xfrm>
            <a:off x="767080" y="1752600"/>
            <a:ext cx="10666730" cy="4231005"/>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OUTPUT:</a:t>
            </a:r>
          </a:p>
        </p:txBody>
      </p:sp>
      <p:pic>
        <p:nvPicPr>
          <p:cNvPr id="7" name="Content Placeholder 6"/>
          <p:cNvPicPr>
            <a:picLocks noGrp="1" noChangeAspect="1"/>
          </p:cNvPicPr>
          <p:nvPr>
            <p:ph idx="1"/>
          </p:nvPr>
        </p:nvPicPr>
        <p:blipFill>
          <a:blip r:embed="rId2"/>
          <a:stretch>
            <a:fillRect/>
          </a:stretch>
        </p:blipFill>
        <p:spPr>
          <a:xfrm>
            <a:off x="766445" y="1752600"/>
            <a:ext cx="10612120" cy="42672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HOME PAGE:</a:t>
            </a:r>
          </a:p>
        </p:txBody>
      </p:sp>
      <p:pic>
        <p:nvPicPr>
          <p:cNvPr id="7" name="Content Placeholder 6"/>
          <p:cNvPicPr>
            <a:picLocks noGrp="1" noChangeAspect="1"/>
          </p:cNvPicPr>
          <p:nvPr>
            <p:ph idx="1"/>
          </p:nvPr>
        </p:nvPicPr>
        <p:blipFill>
          <a:blip r:embed="rId2"/>
          <a:stretch>
            <a:fillRect/>
          </a:stretch>
        </p:blipFill>
        <p:spPr>
          <a:xfrm>
            <a:off x="868045" y="1736725"/>
            <a:ext cx="10566400" cy="44450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LOGIN PAGE:</a:t>
            </a:r>
          </a:p>
        </p:txBody>
      </p:sp>
      <p:pic>
        <p:nvPicPr>
          <p:cNvPr id="7" name="Content Placeholder 6"/>
          <p:cNvPicPr>
            <a:picLocks noGrp="1" noChangeAspect="1"/>
          </p:cNvPicPr>
          <p:nvPr>
            <p:ph idx="1"/>
          </p:nvPr>
        </p:nvPicPr>
        <p:blipFill>
          <a:blip r:embed="rId2"/>
          <a:stretch>
            <a:fillRect/>
          </a:stretch>
        </p:blipFill>
        <p:spPr>
          <a:xfrm>
            <a:off x="812165" y="1752600"/>
            <a:ext cx="10567035" cy="42672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CONTACT US:</a:t>
            </a:r>
          </a:p>
        </p:txBody>
      </p:sp>
      <p:pic>
        <p:nvPicPr>
          <p:cNvPr id="7" name="Content Placeholder 6"/>
          <p:cNvPicPr>
            <a:picLocks noGrp="1" noChangeAspect="1"/>
          </p:cNvPicPr>
          <p:nvPr>
            <p:ph idx="1"/>
          </p:nvPr>
        </p:nvPicPr>
        <p:blipFill>
          <a:blip r:embed="rId2"/>
          <a:stretch>
            <a:fillRect/>
          </a:stretch>
        </p:blipFill>
        <p:spPr>
          <a:xfrm>
            <a:off x="812800" y="1752600"/>
            <a:ext cx="10566400" cy="42672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Introduction</a:t>
            </a:r>
            <a:endParaRPr lang="en-IN" sz="2800" dirty="0"/>
          </a:p>
        </p:txBody>
      </p:sp>
      <p:sp>
        <p:nvSpPr>
          <p:cNvPr id="3" name="Content Placeholder 2"/>
          <p:cNvSpPr>
            <a:spLocks noGrp="1"/>
          </p:cNvSpPr>
          <p:nvPr>
            <p:ph idx="1"/>
          </p:nvPr>
        </p:nvSpPr>
        <p:spPr/>
        <p:txBody>
          <a:bodyPr/>
          <a:lstStyle/>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This air ticket reservation system is a web-based application designed to streamline the flight booking process, making it quick, simple, and efficient.</a:t>
            </a:r>
          </a:p>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 Developed using HTML, CSS, and JavaScript, the system provides a user-friendly interface for users to search for available flights, select travel dates, choose destinations, and confirm bookings. </a:t>
            </a:r>
          </a:p>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Leveraging the power of front-end technologies, this system ensures a responsive and engaging user experience across various devices.</a:t>
            </a:r>
          </a:p>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 Key features include real-time fare calculations, interactive seat selection, and the ability to view booking details, creating a seamless and intuitive flight reservation experience.</a:t>
            </a:r>
            <a:r>
              <a:rPr lang="en-GB" altLang="en-US" sz="2000" dirty="0">
                <a:solidFill>
                  <a:srgbClr val="000000"/>
                </a:solidFill>
                <a:latin typeface="Times New Roman" panose="02020603050405020304" pitchFamily="16" charset="0"/>
                <a:cs typeface="Times New Roman" panose="02020603050405020304" pitchFamily="16" charset="0"/>
              </a:rPr>
              <a:t> </a:t>
            </a:r>
          </a:p>
          <a:p>
            <a:pPr lvl="0">
              <a:buClr>
                <a:srgbClr val="CC0000"/>
              </a:buClr>
              <a:defRPr/>
            </a:pPr>
            <a:r>
              <a:rPr lang="en-GB" altLang="en-US" sz="2000" dirty="0">
                <a:solidFill>
                  <a:srgbClr val="000000"/>
                </a:solidFill>
                <a:latin typeface="Times New Roman" panose="02020603050405020304" pitchFamily="16" charset="0"/>
                <a:cs typeface="Times New Roman" panose="02020603050405020304" pitchFamily="16" charset="0"/>
              </a:rPr>
              <a:t>The system incorporates basic validation checks and user-friendly prompts, ensuring that all user inputs are secure and meet the necessary criteria, reducing the chances of booking errors.</a:t>
            </a:r>
            <a:br>
              <a:rPr kumimoji="0" lang="en-IN" altLang="en-US" sz="20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0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sz="2000"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2</a:t>
            </a:fld>
            <a:endParaRPr lang="en-IN"/>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DEALS MODULE:</a:t>
            </a:r>
          </a:p>
        </p:txBody>
      </p:sp>
      <p:pic>
        <p:nvPicPr>
          <p:cNvPr id="7" name="Content Placeholder 6"/>
          <p:cNvPicPr>
            <a:picLocks noGrp="1" noChangeAspect="1"/>
          </p:cNvPicPr>
          <p:nvPr>
            <p:ph sz="half" idx="1"/>
          </p:nvPr>
        </p:nvPicPr>
        <p:blipFill>
          <a:blip r:embed="rId2"/>
          <a:stretch>
            <a:fillRect/>
          </a:stretch>
        </p:blipFill>
        <p:spPr>
          <a:xfrm>
            <a:off x="755650" y="1752600"/>
            <a:ext cx="5232400" cy="354457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20</a:t>
            </a:fld>
            <a:endParaRPr lang="en-US" altLang="en-US"/>
          </a:p>
        </p:txBody>
      </p:sp>
      <p:pic>
        <p:nvPicPr>
          <p:cNvPr id="8" name="Content Placeholder 7"/>
          <p:cNvPicPr>
            <a:picLocks noGrp="1" noChangeAspect="1"/>
          </p:cNvPicPr>
          <p:nvPr>
            <p:ph sz="half" idx="2"/>
          </p:nvPr>
        </p:nvPicPr>
        <p:blipFill>
          <a:blip r:embed="rId3"/>
          <a:stretch>
            <a:fillRect/>
          </a:stretch>
        </p:blipFill>
        <p:spPr>
          <a:xfrm>
            <a:off x="6191250" y="1751965"/>
            <a:ext cx="5232400" cy="3540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SEARCH MODULE:</a:t>
            </a:r>
          </a:p>
        </p:txBody>
      </p:sp>
      <p:pic>
        <p:nvPicPr>
          <p:cNvPr id="7" name="Content Placeholder 6"/>
          <p:cNvPicPr>
            <a:picLocks noGrp="1" noChangeAspect="1"/>
          </p:cNvPicPr>
          <p:nvPr>
            <p:ph idx="1"/>
          </p:nvPr>
        </p:nvPicPr>
        <p:blipFill>
          <a:blip r:embed="rId2"/>
          <a:stretch>
            <a:fillRect/>
          </a:stretch>
        </p:blipFill>
        <p:spPr>
          <a:xfrm>
            <a:off x="812165" y="1752600"/>
            <a:ext cx="10622280" cy="42672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rPr>
              <a:t>Activity Diagram</a:t>
            </a:r>
          </a:p>
        </p:txBody>
      </p:sp>
      <p:sp>
        <p:nvSpPr>
          <p:cNvPr id="3" name="Content Placeholder 2"/>
          <p:cNvSpPr>
            <a:spLocks noGrp="1"/>
          </p:cNvSpPr>
          <p:nvPr>
            <p:ph sz="half" idx="1"/>
          </p:nvPr>
        </p:nvSpPr>
        <p:spPr/>
        <p:txBody>
          <a:bodyPr/>
          <a:lstStyle/>
          <a:p>
            <a:pPr marL="0" marR="0" lvl="0" indent="0" algn="l" defTabSz="914400" rtl="0" eaLnBrk="0" fontAlgn="base" latinLnBrk="0" hangingPunct="0">
              <a:lnSpc>
                <a:spcPct val="100000"/>
              </a:lnSpc>
              <a:spcBef>
                <a:spcPct val="20000"/>
              </a:spcBef>
              <a:spcAft>
                <a:spcPct val="0"/>
              </a:spcAft>
              <a:buClr>
                <a:srgbClr val="CC0000"/>
              </a:buClr>
              <a:buSzTx/>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dirty="0"/>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22</a:t>
            </a:fld>
            <a:endParaRPr lang="en-IN"/>
          </a:p>
        </p:txBody>
      </p:sp>
      <p:pic>
        <p:nvPicPr>
          <p:cNvPr id="8" name="Content Placeholder 7" descr="Screenshot 2024-11-20 115241"/>
          <p:cNvPicPr>
            <a:picLocks noGrp="1" noChangeAspect="1"/>
          </p:cNvPicPr>
          <p:nvPr>
            <p:ph sz="half" idx="2"/>
          </p:nvPr>
        </p:nvPicPr>
        <p:blipFill>
          <a:blip r:embed="rId4"/>
          <a:stretch>
            <a:fillRect/>
          </a:stretch>
        </p:blipFill>
        <p:spPr>
          <a:xfrm>
            <a:off x="3454400" y="1749425"/>
            <a:ext cx="5038725" cy="4267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Data Flow Diagram</a:t>
            </a: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23</a:t>
            </a:fld>
            <a:endParaRPr lang="en-US" altLang="en-US"/>
          </a:p>
        </p:txBody>
      </p:sp>
      <p:pic>
        <p:nvPicPr>
          <p:cNvPr id="8" name="Content Placeholder 7" descr="Screenshot 2024-11-20 120120"/>
          <p:cNvPicPr>
            <a:picLocks noGrp="1" noChangeAspect="1"/>
          </p:cNvPicPr>
          <p:nvPr>
            <p:ph idx="1"/>
          </p:nvPr>
        </p:nvPicPr>
        <p:blipFill>
          <a:blip r:embed="rId2"/>
          <a:stretch>
            <a:fillRect/>
          </a:stretch>
        </p:blipFill>
        <p:spPr>
          <a:xfrm>
            <a:off x="3308985" y="1752600"/>
            <a:ext cx="5560060" cy="4267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rPr>
              <a:t>Conclusion:</a:t>
            </a: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24</a:t>
            </a:fld>
            <a:endParaRPr lang="en-US" altLang="en-US"/>
          </a:p>
        </p:txBody>
      </p:sp>
      <p:sp>
        <p:nvSpPr>
          <p:cNvPr id="7" name="Text Box 6"/>
          <p:cNvSpPr txBox="1"/>
          <p:nvPr/>
        </p:nvSpPr>
        <p:spPr>
          <a:xfrm>
            <a:off x="813435" y="1768475"/>
            <a:ext cx="10564495" cy="2861310"/>
          </a:xfrm>
          <a:prstGeom prst="rect">
            <a:avLst/>
          </a:prstGeom>
          <a:noFill/>
        </p:spPr>
        <p:txBody>
          <a:bodyPr wrap="square" rtlCol="0">
            <a:spAutoFit/>
          </a:bodyPr>
          <a:lstStyle/>
          <a:p>
            <a:pPr algn="just"/>
            <a:r>
              <a:rPr lang="en-US" sz="2000">
                <a:latin typeface="Times New Roman" panose="02020603050405020304" pitchFamily="16" charset="0"/>
                <a:cs typeface="Times New Roman" panose="02020603050405020304" pitchFamily="16" charset="0"/>
              </a:rPr>
              <a:t>For the air ticket reservation system, the conclusion highlights the successful development and implementation of a streamlined, user-friendly platform for booking flights. This system has achieved the core objectives of simplifying the ticket reservation process, improving customer convenience, and enhancing operational efficiency for airline operators. With features like real-time availability, secure payment processing, and seamless booking management, the system effectively meets the requirements of modern travelers. Additionally, by automating reservations and reducing manual intervention, it contributes to reducing errors and improving overall service quality. Future improvements could involve adding personalized recommendations, loyalty program integration, and enhanced analytics for better demand forecasting.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rPr>
              <a:t>References:</a:t>
            </a: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25</a:t>
            </a:fld>
            <a:endParaRPr lang="en-US" altLang="en-US"/>
          </a:p>
        </p:txBody>
      </p:sp>
      <p:sp>
        <p:nvSpPr>
          <p:cNvPr id="3" name="Text Box 2"/>
          <p:cNvSpPr txBox="1"/>
          <p:nvPr/>
        </p:nvSpPr>
        <p:spPr>
          <a:xfrm>
            <a:off x="784860" y="1811655"/>
            <a:ext cx="10578465" cy="3692525"/>
          </a:xfrm>
          <a:prstGeom prst="rect">
            <a:avLst/>
          </a:prstGeom>
          <a:noFill/>
        </p:spPr>
        <p:txBody>
          <a:bodyPr wrap="square" rtlCol="0">
            <a:spAutoFit/>
          </a:bodyPr>
          <a:lstStyle/>
          <a:p>
            <a:r>
              <a:rPr lang="en-US">
                <a:latin typeface="Times New Roman" panose="02020603050405020304" pitchFamily="16" charset="0"/>
                <a:cs typeface="Times New Roman" panose="02020603050405020304" pitchFamily="16" charset="0"/>
              </a:rPr>
              <a:t>1) Ilhan Tunc, Atakan Yasin Yesilyurt, Mehmet Turan Soylemez(2019). "Intelligent Traffic Light Control System Simulation for Different Strategies with Fuzzy Logic Controller." 11th International Conference on Electrical and ElectronicsEngineering(ELECO). </a:t>
            </a:r>
          </a:p>
          <a:p>
            <a:r>
              <a:rPr lang="en-US">
                <a:latin typeface="Times New Roman" panose="02020603050405020304" pitchFamily="16" charset="0"/>
                <a:cs typeface="Times New Roman" panose="02020603050405020304" pitchFamily="16" charset="0"/>
              </a:rPr>
              <a:t>Link: https://ieeexplore.ieee.org/document/8990313</a:t>
            </a:r>
          </a:p>
          <a:p>
            <a:r>
              <a:rPr lang="en-US">
                <a:latin typeface="Times New Roman" panose="02020603050405020304" pitchFamily="16" charset="0"/>
                <a:cs typeface="Times New Roman" panose="02020603050405020304" pitchFamily="16" charset="0"/>
              </a:rPr>
              <a:t>2) Roxanne Hawi, George Okeyo,Michael Kimwele(2017). "Smart traffic light control using fuzzy logic and wireless sensor network." 2017 Computing Conference. Link:https://ieeexplore.ieee.org/document/8263420</a:t>
            </a:r>
          </a:p>
          <a:p>
            <a:r>
              <a:rPr lang="en-US">
                <a:latin typeface="Times New Roman" panose="02020603050405020304" pitchFamily="16" charset="0"/>
                <a:cs typeface="Times New Roman" panose="02020603050405020304" pitchFamily="16" charset="0"/>
              </a:rPr>
              <a:t>3) Mahabir Singh, T. V. Vijay Kumar(2011),”Fuzzy Logic Based Adaptive Traffic Signal Control System”, International Journal of Computer Applications. Link:https://www.researchgate.net/publication/220538301_Fuzzy_Logic_Based_Adaptive_Traffic_Signal_Control_System</a:t>
            </a:r>
          </a:p>
          <a:p>
            <a:r>
              <a:rPr lang="en-US">
                <a:latin typeface="Times New Roman" panose="02020603050405020304" pitchFamily="16" charset="0"/>
                <a:cs typeface="Times New Roman" panose="02020603050405020304" pitchFamily="16" charset="0"/>
              </a:rPr>
              <a:t>4) Shikha Tripathi, Anand Singh Jalal (2015) “Optimization of Traffic Signals Using Fuzzy Logic”, 2nd International Conference on Computing for Sustainable Global Development  (INDIACom). </a:t>
            </a:r>
          </a:p>
          <a:p>
            <a:r>
              <a:rPr lang="en-US">
                <a:latin typeface="Times New Roman" panose="02020603050405020304" pitchFamily="16" charset="0"/>
                <a:cs typeface="Times New Roman" panose="02020603050405020304" pitchFamily="16" charset="0"/>
              </a:rPr>
              <a:t>Link:https://ieeexplore.ieee.org/document/7100357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3168074"/>
            <a:ext cx="10668000" cy="1216025"/>
          </a:xfrm>
        </p:spPr>
        <p:txBody>
          <a:bodyPr anchor="ctr"/>
          <a:lstStyle/>
          <a:p>
            <a:pPr algn="ctr"/>
            <a:r>
              <a:rPr lang="en-IN" altLang="en-US" sz="4000" b="1" dirty="0">
                <a:solidFill>
                  <a:srgbClr val="FF0000"/>
                </a:solidFill>
              </a:rPr>
              <a:t>Thank You</a:t>
            </a:r>
            <a:endParaRPr lang="en-IN" dirty="0"/>
          </a:p>
        </p:txBody>
      </p:sp>
      <p:sp>
        <p:nvSpPr>
          <p:cNvPr id="3" name="Footer Placeholder 2"/>
          <p:cNvSpPr>
            <a:spLocks noGrp="1"/>
          </p:cNvSpPr>
          <p:nvPr>
            <p:ph type="ftr" sz="quarter" idx="11"/>
          </p:nvPr>
        </p:nvSpPr>
        <p:spPr/>
        <p:txBody>
          <a:bodyPr/>
          <a:lstStyle/>
          <a:p>
            <a:pPr>
              <a:defRPr/>
            </a:pPr>
            <a:r>
              <a:rPr lang="en-US"/>
              <a:t>Department of Artificial Intelligence and Data Science</a:t>
            </a:r>
          </a:p>
        </p:txBody>
      </p:sp>
      <p:sp>
        <p:nvSpPr>
          <p:cNvPr id="4" name="Slide Number Placeholder 3"/>
          <p:cNvSpPr>
            <a:spLocks noGrp="1"/>
          </p:cNvSpPr>
          <p:nvPr>
            <p:ph type="sldNum" sz="quarter" idx="12"/>
          </p:nvPr>
        </p:nvSpPr>
        <p:spPr/>
        <p:txBody>
          <a:bodyPr/>
          <a:lstStyle/>
          <a:p>
            <a:pPr>
              <a:defRPr/>
            </a:pPr>
            <a:fld id="{F583B680-F650-469F-A231-392F163461F6}" type="slidenum">
              <a:rPr lang="en-US" altLang="en-US" smtClean="0"/>
              <a:t>26</a:t>
            </a:fld>
            <a:endParaRPr lang="en-US" altLang="en-US" dirty="0"/>
          </a:p>
        </p:txBody>
      </p:sp>
      <p:sp>
        <p:nvSpPr>
          <p:cNvPr id="5" name="Date Placeholder 4"/>
          <p:cNvSpPr>
            <a:spLocks noGrp="1"/>
          </p:cNvSpPr>
          <p:nvPr>
            <p:ph type="dt" sz="half" idx="10"/>
          </p:nvPr>
        </p:nvSpPr>
        <p:spPr/>
        <p:txBody>
          <a:bodyPr/>
          <a:lstStyle/>
          <a:p>
            <a:pPr>
              <a:defRPr/>
            </a:pPr>
            <a:r>
              <a:rPr lang="en-US" dirty="0"/>
              <a:t>First Review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Existing Systems</a:t>
            </a:r>
            <a:endParaRPr lang="en-IN" sz="2800" dirty="0"/>
          </a:p>
        </p:txBody>
      </p:sp>
      <p:sp>
        <p:nvSpPr>
          <p:cNvPr id="3" name="Content Placeholder 2"/>
          <p:cNvSpPr>
            <a:spLocks noGrp="1"/>
          </p:cNvSpPr>
          <p:nvPr>
            <p:ph idx="1"/>
          </p:nvPr>
        </p:nvSpPr>
        <p:spPr/>
        <p:txBody>
          <a:bodyPr/>
          <a:lstStyle/>
          <a:p>
            <a:pPr lvl="0">
              <a:buClr>
                <a:srgbClr val="CC0000"/>
              </a:buClr>
              <a:defRPr/>
            </a:pPr>
            <a:r>
              <a:rPr lang="en-US" sz="1800" b="1" dirty="0">
                <a:latin typeface="Times New Roman" panose="02020603050405020304" pitchFamily="16" charset="0"/>
                <a:cs typeface="Times New Roman" panose="02020603050405020304" pitchFamily="16" charset="0"/>
              </a:rPr>
              <a:t>Amadeus: </a:t>
            </a:r>
            <a:r>
              <a:rPr lang="en-US" sz="1800" dirty="0">
                <a:latin typeface="Times New Roman" panose="02020603050405020304" pitchFamily="16" charset="0"/>
                <a:cs typeface="Times New Roman" panose="02020603050405020304" pitchFamily="16" charset="0"/>
              </a:rPr>
              <a:t>A comprehensive global distribution system (GDS) used by travel agencies and airlines worldwide. It provides real-time availability, pricing, and booking options, along with solutions for inventory management and customer relationship management.</a:t>
            </a:r>
          </a:p>
          <a:p>
            <a:pPr lvl="0">
              <a:buClr>
                <a:srgbClr val="CC0000"/>
              </a:buClr>
              <a:defRPr/>
            </a:pPr>
            <a:r>
              <a:rPr lang="en-US" sz="1800" b="1" dirty="0">
                <a:latin typeface="Times New Roman" panose="02020603050405020304" pitchFamily="16" charset="0"/>
                <a:cs typeface="Times New Roman" panose="02020603050405020304" pitchFamily="16" charset="0"/>
              </a:rPr>
              <a:t>Sabre:</a:t>
            </a:r>
            <a:r>
              <a:rPr lang="en-US" sz="1800" dirty="0">
                <a:latin typeface="Times New Roman" panose="02020603050405020304" pitchFamily="16" charset="0"/>
                <a:cs typeface="Times New Roman" panose="02020603050405020304" pitchFamily="16" charset="0"/>
              </a:rPr>
              <a:t> Another widely-used GDS that offers booking and ticketing services for airlines, hotels, car rentals, and other travel sectors. Sabre powers numerous online travel agencies (OTAs) and helps airlines manage inventory and scheduling.</a:t>
            </a:r>
          </a:p>
          <a:p>
            <a:pPr lvl="0">
              <a:buClr>
                <a:srgbClr val="CC0000"/>
              </a:buClr>
              <a:defRPr/>
            </a:pPr>
            <a:r>
              <a:rPr lang="en-US" sz="1800" b="1" dirty="0">
                <a:latin typeface="Times New Roman" panose="02020603050405020304" pitchFamily="16" charset="0"/>
                <a:cs typeface="Times New Roman" panose="02020603050405020304" pitchFamily="16" charset="0"/>
              </a:rPr>
              <a:t>Travelport (Galileo, Worldspan, Apollo):</a:t>
            </a:r>
            <a:r>
              <a:rPr lang="en-US" sz="1800" dirty="0">
                <a:latin typeface="Times New Roman" panose="02020603050405020304" pitchFamily="16" charset="0"/>
                <a:cs typeface="Times New Roman" panose="02020603050405020304" pitchFamily="16" charset="0"/>
              </a:rPr>
              <a:t> A GDS platform that combines Galileo, Worldspan, and Apollo under Travelport, offering extensive air ticket booking, inventory management, and travel planning solutions. It provides APIs for seamless integration with travel agency websites and apps.</a:t>
            </a:r>
          </a:p>
          <a:p>
            <a:pPr lvl="0">
              <a:buClr>
                <a:srgbClr val="CC0000"/>
              </a:buClr>
              <a:defRPr/>
            </a:pPr>
            <a:r>
              <a:rPr lang="en-US" sz="1800" b="1" dirty="0">
                <a:latin typeface="Times New Roman" panose="02020603050405020304" pitchFamily="16" charset="0"/>
                <a:cs typeface="Times New Roman" panose="02020603050405020304" pitchFamily="16" charset="0"/>
              </a:rPr>
              <a:t>SITA Horizon:</a:t>
            </a:r>
            <a:r>
              <a:rPr lang="en-US" sz="1800" dirty="0">
                <a:latin typeface="Times New Roman" panose="02020603050405020304" pitchFamily="16" charset="0"/>
                <a:cs typeface="Times New Roman" panose="02020603050405020304" pitchFamily="16" charset="0"/>
              </a:rPr>
              <a:t> A passenger management and reservation system widely adopted by airlines for booking, check-in, boarding, and customer data management. It offers real-time data exchange for better passenger service and operational efficiency.</a:t>
            </a:r>
          </a:p>
          <a:p>
            <a:pPr lvl="0">
              <a:buClr>
                <a:srgbClr val="CC0000"/>
              </a:buClr>
              <a:defRPr/>
            </a:pPr>
            <a:endParaRPr lang="en-US" sz="1800" dirty="0">
              <a:latin typeface="Times New Roman" panose="02020603050405020304" pitchFamily="16" charset="0"/>
              <a:cs typeface="Times New Roman" panose="02020603050405020304" pitchFamily="16" charset="0"/>
            </a:endParaRPr>
          </a:p>
          <a:p>
            <a:pPr lvl="0">
              <a:buClr>
                <a:srgbClr val="CC0000"/>
              </a:buClr>
              <a:defRPr/>
            </a:pPr>
            <a:endParaRPr kumimoji="0" lang="en-IN" altLang="en-US" sz="1800" i="0" u="none" strike="noStrike" kern="0" cap="none" spc="0" normalizeH="0" baseline="0" noProof="0" dirty="0">
              <a:ln>
                <a:noFill/>
              </a:ln>
              <a:solidFill>
                <a:srgbClr val="000000"/>
              </a:solidFill>
              <a:effectLst/>
              <a:uLnTx/>
              <a:uFillTx/>
              <a:latin typeface="Times New Roman" panose="02020603050405020304" pitchFamily="16" charset="0"/>
              <a:cs typeface="Times New Roman" panose="02020603050405020304" pitchFamily="16" charset="0"/>
            </a:endParaRPr>
          </a:p>
          <a:p>
            <a:pPr marL="0" indent="0">
              <a:buNone/>
            </a:pPr>
            <a:endParaRPr lang="en-IN" sz="1800"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3</a:t>
            </a:fld>
            <a:endParaRPr lang="en-IN"/>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6949" y="304801"/>
            <a:ext cx="11638624" cy="1216025"/>
          </a:xfrm>
        </p:spPr>
        <p:txBody>
          <a:bodyPr/>
          <a:lstStyle/>
          <a:p>
            <a:r>
              <a:rPr lang="en-IN" altLang="en-US" sz="3200" b="1" dirty="0">
                <a:solidFill>
                  <a:srgbClr val="FF0000"/>
                </a:solidFill>
              </a:rPr>
              <a:t>Advantages and Disadvantages of Existing System</a:t>
            </a:r>
            <a:endParaRPr lang="en-IN" sz="2800" dirty="0"/>
          </a:p>
        </p:txBody>
      </p:sp>
      <p:sp>
        <p:nvSpPr>
          <p:cNvPr id="3" name="Content Placeholder 2"/>
          <p:cNvSpPr>
            <a:spLocks noGrp="1"/>
          </p:cNvSpPr>
          <p:nvPr>
            <p:ph idx="1"/>
          </p:nvPr>
        </p:nvSpPr>
        <p:spPr>
          <a:xfrm>
            <a:off x="755650" y="1752600"/>
            <a:ext cx="10728960" cy="4267200"/>
          </a:xfrm>
        </p:spPr>
        <p:txBody>
          <a:bodyPr/>
          <a:lstStyle/>
          <a:p>
            <a:pPr marL="0" indent="0">
              <a:buNone/>
            </a:pPr>
            <a:r>
              <a:rPr lang="en-IN" sz="1800" b="1" dirty="0"/>
              <a:t>Advantages:</a:t>
            </a:r>
            <a:endParaRPr lang="en-IN" sz="1800" dirty="0"/>
          </a:p>
          <a:p>
            <a:pPr>
              <a:buFont typeface="Wingdings" panose="05000000000000000000" charset="0"/>
              <a:buChar char="o"/>
            </a:pPr>
            <a:r>
              <a:rPr lang="en-IN" sz="1800" dirty="0"/>
              <a:t>Provides comprehensive, real-time booking options and inventory management.</a:t>
            </a:r>
          </a:p>
          <a:p>
            <a:pPr>
              <a:buFont typeface="Wingdings" panose="05000000000000000000" charset="0"/>
              <a:buChar char="o"/>
            </a:pPr>
            <a:r>
              <a:rPr lang="en-IN" sz="1800" dirty="0"/>
              <a:t>Supports a wide range of travel segments, including airlines, hotels, and rentals.</a:t>
            </a:r>
          </a:p>
          <a:p>
            <a:pPr>
              <a:buFont typeface="Wingdings" panose="05000000000000000000" charset="0"/>
              <a:buChar char="o"/>
            </a:pPr>
            <a:r>
              <a:rPr lang="en-IN" sz="1800" dirty="0"/>
              <a:t>Offers strong integration capabilities with third-party travel agencies and OTAs.</a:t>
            </a:r>
          </a:p>
          <a:p>
            <a:pPr>
              <a:buFont typeface="Wingdings" panose="05000000000000000000" charset="0"/>
              <a:buChar char="o"/>
            </a:pPr>
            <a:r>
              <a:rPr lang="en-IN" sz="1800" dirty="0"/>
              <a:t>Enhances operational efficiency with robust analytics and data tools.</a:t>
            </a:r>
          </a:p>
          <a:p>
            <a:pPr marL="0" indent="0">
              <a:buFont typeface="Wingdings" panose="05000000000000000000" charset="0"/>
              <a:buNone/>
            </a:pPr>
            <a:r>
              <a:rPr lang="en-IN" sz="1800" b="1" dirty="0"/>
              <a:t>Disadvantages:</a:t>
            </a:r>
            <a:endParaRPr lang="en-IN" sz="1800" dirty="0"/>
          </a:p>
          <a:p>
            <a:pPr>
              <a:buFont typeface="Wingdings" panose="05000000000000000000" charset="0"/>
              <a:buChar char="o"/>
            </a:pPr>
            <a:r>
              <a:rPr lang="en-IN" sz="1800" dirty="0"/>
              <a:t>High costs and complex fee structures make them less accessible for smaller businesses.</a:t>
            </a:r>
          </a:p>
          <a:p>
            <a:pPr>
              <a:buFont typeface="Wingdings" panose="05000000000000000000" charset="0"/>
              <a:buChar char="o"/>
            </a:pPr>
            <a:r>
              <a:rPr lang="en-IN" sz="1800" dirty="0"/>
              <a:t>Requires significant training due to system complexity and outdated interfaces.</a:t>
            </a:r>
          </a:p>
          <a:p>
            <a:pPr>
              <a:buFont typeface="Wingdings" panose="05000000000000000000" charset="0"/>
              <a:buChar char="o"/>
            </a:pPr>
            <a:r>
              <a:rPr lang="en-IN" sz="1800" dirty="0"/>
              <a:t>Limited flexibility and customization for non-standard or smaller-scale needs.</a:t>
            </a:r>
          </a:p>
          <a:p>
            <a:pPr>
              <a:buFont typeface="Wingdings" panose="05000000000000000000" charset="0"/>
              <a:buChar char="o"/>
            </a:pPr>
            <a:r>
              <a:rPr lang="en-IN" sz="1800" dirty="0"/>
              <a:t>Frequent updates can disrupt functionality temporarily.</a:t>
            </a:r>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a:xfrm>
            <a:off x="812799" y="6245225"/>
            <a:ext cx="10671277" cy="476250"/>
          </a:xfrm>
        </p:spPr>
        <p:txBody>
          <a:bodyPr/>
          <a:lstStyle/>
          <a:p>
            <a:r>
              <a:rPr lang="en-US" dirty="0"/>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4</a:t>
            </a:fld>
            <a:endParaRPr lang="en-IN"/>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49" y="304801"/>
            <a:ext cx="10857184" cy="1216025"/>
          </a:xfrm>
        </p:spPr>
        <p:txBody>
          <a:bodyPr/>
          <a:lstStyle/>
          <a:p>
            <a:r>
              <a:rPr lang="en-US" dirty="0"/>
              <a:t> </a:t>
            </a:r>
            <a:r>
              <a:rPr lang="en-US" sz="3200" b="1" dirty="0">
                <a:solidFill>
                  <a:srgbClr val="FF0000"/>
                </a:solidFill>
              </a:rPr>
              <a:t>Proposed System </a:t>
            </a:r>
          </a:p>
        </p:txBody>
      </p:sp>
      <p:sp>
        <p:nvSpPr>
          <p:cNvPr id="3" name="Content Placeholder 2"/>
          <p:cNvSpPr>
            <a:spLocks noGrp="1"/>
          </p:cNvSpPr>
          <p:nvPr>
            <p:ph idx="1"/>
          </p:nvPr>
        </p:nvSpPr>
        <p:spPr/>
        <p:txBody>
          <a:bodyPr/>
          <a:lstStyle/>
          <a:p>
            <a:pPr algn="just"/>
            <a:r>
              <a:rPr lang="en-US" sz="1800" b="1" dirty="0">
                <a:latin typeface="Times New Roman" panose="02020603050405020304" pitchFamily="16" charset="0"/>
                <a:cs typeface="Times New Roman" panose="02020603050405020304" pitchFamily="16" charset="0"/>
              </a:rPr>
              <a:t>Cloud-Based Reservation System</a:t>
            </a:r>
            <a:r>
              <a:rPr lang="en-US" sz="1800" dirty="0">
                <a:latin typeface="Times New Roman" panose="02020603050405020304" pitchFamily="16" charset="0"/>
                <a:cs typeface="Times New Roman" panose="02020603050405020304" pitchFamily="16" charset="0"/>
              </a:rPr>
              <a:t>  - Scalable, flexible, and accessible from any device with real-time updates.</a:t>
            </a:r>
          </a:p>
          <a:p>
            <a:pPr algn="just"/>
            <a:r>
              <a:rPr lang="en-US" sz="1800" b="1" dirty="0">
                <a:latin typeface="Times New Roman" panose="02020603050405020304" pitchFamily="16" charset="0"/>
                <a:cs typeface="Times New Roman" panose="02020603050405020304" pitchFamily="16" charset="0"/>
              </a:rPr>
              <a:t>AI-Enhanced Booking System</a:t>
            </a:r>
            <a:r>
              <a:rPr lang="en-US" sz="1800" dirty="0">
                <a:latin typeface="Times New Roman" panose="02020603050405020304" pitchFamily="16" charset="0"/>
                <a:cs typeface="Times New Roman" panose="02020603050405020304" pitchFamily="16" charset="0"/>
              </a:rPr>
              <a:t>  - Offers personalized travel options and dynamic pricing based on user behavior and demand.</a:t>
            </a:r>
          </a:p>
          <a:p>
            <a:pPr algn="just"/>
            <a:r>
              <a:rPr lang="en-US" sz="1800" dirty="0">
                <a:latin typeface="Times New Roman" panose="02020603050405020304" pitchFamily="16" charset="0"/>
                <a:cs typeface="Times New Roman" panose="02020603050405020304" pitchFamily="16" charset="0"/>
              </a:rPr>
              <a:t>Blockchain-Based Reservation System  - Provides secure and transparent transactions, ensuring data integrity and reducing fraud.</a:t>
            </a:r>
          </a:p>
          <a:p>
            <a:pPr algn="just"/>
            <a:r>
              <a:rPr lang="en-US" sz="1800" b="1" dirty="0">
                <a:latin typeface="Times New Roman" panose="02020603050405020304" pitchFamily="16" charset="0"/>
                <a:cs typeface="Times New Roman" panose="02020603050405020304" pitchFamily="16" charset="0"/>
              </a:rPr>
              <a:t>Mobile App-Based Reservation System</a:t>
            </a:r>
            <a:r>
              <a:rPr lang="en-US" sz="1800" dirty="0">
                <a:latin typeface="Times New Roman" panose="02020603050405020304" pitchFamily="16" charset="0"/>
                <a:cs typeface="Times New Roman" panose="02020603050405020304" pitchFamily="16" charset="0"/>
              </a:rPr>
              <a:t>- Convenient for users with features like mobile wallet integration and real-time flight status updates.</a:t>
            </a:r>
          </a:p>
          <a:p>
            <a:pPr algn="just"/>
            <a:r>
              <a:rPr lang="en-US" sz="1800" b="1" dirty="0">
                <a:latin typeface="Times New Roman" panose="02020603050405020304" pitchFamily="16" charset="0"/>
                <a:cs typeface="Times New Roman" panose="02020603050405020304" pitchFamily="16" charset="0"/>
              </a:rPr>
              <a:t>Self-Service Kiosk System</a:t>
            </a:r>
            <a:r>
              <a:rPr lang="en-US" sz="1800" dirty="0">
                <a:latin typeface="Times New Roman" panose="02020603050405020304" pitchFamily="16" charset="0"/>
                <a:cs typeface="Times New Roman" panose="02020603050405020304" pitchFamily="16" charset="0"/>
              </a:rPr>
              <a:t> - Allows passengers to quickly book and manage tickets without the need for a human agent.</a:t>
            </a:r>
          </a:p>
          <a:p>
            <a:pPr algn="just"/>
            <a:r>
              <a:rPr lang="en-US" sz="1800" b="1" dirty="0">
                <a:latin typeface="Times New Roman" panose="02020603050405020304" pitchFamily="16" charset="0"/>
                <a:cs typeface="Times New Roman" panose="02020603050405020304" pitchFamily="16" charset="0"/>
              </a:rPr>
              <a:t>Voice-Activated Reservation System </a:t>
            </a:r>
            <a:r>
              <a:rPr lang="en-US" sz="1800" dirty="0">
                <a:latin typeface="Times New Roman" panose="02020603050405020304" pitchFamily="16" charset="0"/>
                <a:cs typeface="Times New Roman" panose="02020603050405020304" pitchFamily="16" charset="0"/>
              </a:rPr>
              <a:t>- Allows users to book tickets and manage itineraries using voice commands, offering hands-free convenience.</a:t>
            </a:r>
          </a:p>
          <a:p>
            <a:pPr algn="just"/>
            <a:endParaRPr lang="en-US" sz="1800" dirty="0">
              <a:latin typeface="Times New Roman" panose="02020603050405020304" pitchFamily="16" charset="0"/>
              <a:cs typeface="Times New Roman" panose="02020603050405020304" pitchFamily="16" charset="0"/>
            </a:endParaRPr>
          </a:p>
          <a:p>
            <a:pPr algn="just"/>
            <a:endParaRPr lang="en-US" sz="1800" dirty="0">
              <a:latin typeface="Times New Roman" panose="02020603050405020304" pitchFamily="16" charset="0"/>
              <a:cs typeface="Times New Roman" panose="02020603050405020304" pitchFamily="16" charset="0"/>
            </a:endParaRP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6949" y="304801"/>
            <a:ext cx="11638624" cy="1216025"/>
          </a:xfrm>
        </p:spPr>
        <p:txBody>
          <a:bodyPr/>
          <a:lstStyle/>
          <a:p>
            <a:r>
              <a:rPr lang="en-IN" altLang="en-US" sz="3200" b="1" dirty="0">
                <a:solidFill>
                  <a:srgbClr val="FF0000"/>
                </a:solidFill>
              </a:rPr>
              <a:t>Advantages and Disadvantages of Proposed System</a:t>
            </a:r>
            <a:endParaRPr lang="en-IN" sz="2800" dirty="0"/>
          </a:p>
        </p:txBody>
      </p:sp>
      <p:sp>
        <p:nvSpPr>
          <p:cNvPr id="3" name="Content Placeholder 2"/>
          <p:cNvSpPr>
            <a:spLocks noGrp="1"/>
          </p:cNvSpPr>
          <p:nvPr>
            <p:ph idx="1"/>
          </p:nvPr>
        </p:nvSpPr>
        <p:spPr>
          <a:xfrm>
            <a:off x="813435" y="1702435"/>
            <a:ext cx="11378565" cy="4267200"/>
          </a:xfrm>
        </p:spPr>
        <p:txBody>
          <a:bodyPr/>
          <a:lstStyle/>
          <a:p>
            <a:pPr marL="0" indent="0">
              <a:buNone/>
            </a:pPr>
            <a:r>
              <a:rPr lang="en-IN" sz="1800" b="1" dirty="0"/>
              <a:t> Advantages:</a:t>
            </a:r>
          </a:p>
          <a:p>
            <a:pPr>
              <a:buFont typeface="Wingdings" panose="05000000000000000000" charset="0"/>
              <a:buChar char="o"/>
            </a:pPr>
            <a:r>
              <a:rPr lang="en-IN" sz="1800" dirty="0"/>
              <a:t> Enhanced user experience through personalization and convenience.</a:t>
            </a:r>
          </a:p>
          <a:p>
            <a:pPr>
              <a:buFont typeface="Wingdings" panose="05000000000000000000" charset="0"/>
              <a:buChar char="o"/>
            </a:pPr>
            <a:r>
              <a:rPr lang="en-IN" sz="1800" dirty="0"/>
              <a:t> Increased security and transparency, particularly with blockchain integration.</a:t>
            </a:r>
          </a:p>
          <a:p>
            <a:pPr>
              <a:buFont typeface="Wingdings" panose="05000000000000000000" charset="0"/>
              <a:buChar char="o"/>
            </a:pPr>
            <a:r>
              <a:rPr lang="en-IN" sz="1800" dirty="0"/>
              <a:t> Scalability and flexibility for handling large volumes of bookings.</a:t>
            </a:r>
          </a:p>
          <a:p>
            <a:pPr>
              <a:buFont typeface="Wingdings" panose="05000000000000000000" charset="0"/>
              <a:buChar char="o"/>
            </a:pPr>
            <a:r>
              <a:rPr lang="en-IN" sz="1800" dirty="0"/>
              <a:t> Reduced human intervention, leading to cost savings and faster processing.</a:t>
            </a:r>
          </a:p>
          <a:p>
            <a:pPr marL="0" indent="0">
              <a:buNone/>
            </a:pPr>
            <a:endParaRPr lang="en-IN" sz="1800" b="1" dirty="0"/>
          </a:p>
          <a:p>
            <a:pPr marL="0" indent="0">
              <a:buNone/>
            </a:pPr>
            <a:r>
              <a:rPr lang="en-IN" sz="1800" b="1" dirty="0"/>
              <a:t>Disadvantages:</a:t>
            </a:r>
          </a:p>
          <a:p>
            <a:pPr algn="l">
              <a:buFont typeface="Wingdings" panose="05000000000000000000" charset="0"/>
              <a:buChar char="o"/>
            </a:pPr>
            <a:r>
              <a:rPr lang="en-IN" sz="1800" dirty="0"/>
              <a:t>High initial development and integration costs, especially for advanced systems like AI or blockchain.</a:t>
            </a:r>
          </a:p>
          <a:p>
            <a:pPr algn="l">
              <a:buFont typeface="Wingdings" panose="05000000000000000000" charset="0"/>
              <a:buChar char="o"/>
            </a:pPr>
            <a:r>
              <a:rPr lang="en-IN" sz="1800" dirty="0"/>
              <a:t>Potential complexity in implementation and maintenance, requiring specialized knowledge.</a:t>
            </a:r>
          </a:p>
          <a:p>
            <a:pPr algn="l">
              <a:buFont typeface="Wingdings" panose="05000000000000000000" charset="0"/>
              <a:buChar char="o"/>
            </a:pPr>
            <a:r>
              <a:rPr lang="en-IN" sz="1800" dirty="0"/>
              <a:t>Privacy concerns and data security risks, especially with cloud and mobile platforms.</a:t>
            </a:r>
          </a:p>
          <a:p>
            <a:pPr algn="l">
              <a:buFont typeface="Wingdings" panose="05000000000000000000" charset="0"/>
              <a:buChar char="o"/>
            </a:pPr>
            <a:r>
              <a:rPr lang="en-IN" sz="1800" dirty="0"/>
              <a:t>Dependence on technology, which could lead to disruptions in case of system outages or failures.</a:t>
            </a:r>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6</a:t>
            </a:fld>
            <a:endParaRPr lang="en-IN"/>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b="1">
                <a:solidFill>
                  <a:srgbClr val="FF0000"/>
                </a:solidFill>
              </a:rPr>
              <a:t>Architecture Diagram</a:t>
            </a:r>
            <a:endParaRPr lang="en-GB" altLang="en-US" b="1">
              <a:solidFill>
                <a:srgbClr val="FF0000"/>
              </a:solidFill>
              <a:sym typeface="+mn-ea"/>
            </a:endParaRPr>
          </a:p>
        </p:txBody>
      </p:sp>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7</a:t>
            </a:fld>
            <a:endParaRPr lang="en-US" altLang="en-US"/>
          </a:p>
        </p:txBody>
      </p:sp>
      <p:pic>
        <p:nvPicPr>
          <p:cNvPr id="11" name="Content Placeholder 10">
            <a:extLst>
              <a:ext uri="{FF2B5EF4-FFF2-40B4-BE49-F238E27FC236}">
                <a16:creationId xmlns:a16="http://schemas.microsoft.com/office/drawing/2014/main" id="{C0EC289A-B073-9A2E-574F-5B1EB3289AFB}"/>
              </a:ext>
            </a:extLst>
          </p:cNvPr>
          <p:cNvPicPr>
            <a:picLocks noGrp="1" noChangeAspect="1"/>
          </p:cNvPicPr>
          <p:nvPr>
            <p:ph idx="1"/>
          </p:nvPr>
        </p:nvPicPr>
        <p:blipFill>
          <a:blip r:embed="rId2"/>
          <a:stretch>
            <a:fillRect/>
          </a:stretch>
        </p:blipFill>
        <p:spPr>
          <a:xfrm>
            <a:off x="2885798" y="1752600"/>
            <a:ext cx="6407704" cy="42672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GB" altLang="en-US" sz="3200" b="1" dirty="0">
                <a:solidFill>
                  <a:srgbClr val="FF0000"/>
                </a:solidFill>
                <a:effectLst>
                  <a:outerShdw blurRad="38100" dist="25400" dir="5400000" algn="ctr" rotWithShape="0">
                    <a:srgbClr val="6E747A">
                      <a:alpha val="43000"/>
                    </a:srgbClr>
                  </a:outerShdw>
                </a:effectLst>
              </a:rPr>
              <a:t>ER </a:t>
            </a:r>
            <a:r>
              <a:rPr lang="en-IN" altLang="en-US" sz="3200" b="1" dirty="0">
                <a:solidFill>
                  <a:srgbClr val="FF0000"/>
                </a:solidFill>
              </a:rPr>
              <a:t>Diagram:</a:t>
            </a: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8</a:t>
            </a:fld>
            <a:endParaRPr lang="en-US" altLang="en-US"/>
          </a:p>
        </p:txBody>
      </p:sp>
      <p:pic>
        <p:nvPicPr>
          <p:cNvPr id="3" name="Content Placeholder 2"/>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3180715" y="3695065"/>
            <a:ext cx="381000" cy="381000"/>
          </a:xfrm>
          <a:prstGeom prst="rect">
            <a:avLst/>
          </a:prstGeom>
        </p:spPr>
      </p:pic>
      <p:pic>
        <p:nvPicPr>
          <p:cNvPr id="8" name="Content Placeholder 7" descr="Screenshot 2024-11-20 115832"/>
          <p:cNvPicPr>
            <a:picLocks noGrp="1" noChangeAspect="1"/>
          </p:cNvPicPr>
          <p:nvPr>
            <p:ph sz="half" idx="2"/>
          </p:nvPr>
        </p:nvPicPr>
        <p:blipFill>
          <a:blip r:embed="rId4"/>
          <a:stretch>
            <a:fillRect/>
          </a:stretch>
        </p:blipFill>
        <p:spPr>
          <a:xfrm>
            <a:off x="1036320" y="1752600"/>
            <a:ext cx="10036810" cy="4267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LIST OF MODULES:</a:t>
            </a:r>
          </a:p>
        </p:txBody>
      </p:sp>
      <p:sp>
        <p:nvSpPr>
          <p:cNvPr id="3" name="Content Placeholder 2"/>
          <p:cNvSpPr>
            <a:spLocks noGrp="1"/>
          </p:cNvSpPr>
          <p:nvPr>
            <p:ph idx="1"/>
          </p:nvPr>
        </p:nvSpPr>
        <p:spPr/>
        <p:txBody>
          <a:bodyPr/>
          <a:lstStyle/>
          <a:p>
            <a:r>
              <a:rPr lang="en-GB" altLang="en-US"/>
              <a:t>HOME PAGE</a:t>
            </a:r>
          </a:p>
          <a:p>
            <a:r>
              <a:rPr lang="en-GB" altLang="en-US"/>
              <a:t>LOGIN PAGE</a:t>
            </a:r>
          </a:p>
          <a:p>
            <a:r>
              <a:rPr lang="en-GB" altLang="en-US"/>
              <a:t>CONTACT US</a:t>
            </a:r>
          </a:p>
          <a:p>
            <a:r>
              <a:rPr lang="en-GB" altLang="en-US"/>
              <a:t>DEALS MODULE</a:t>
            </a:r>
          </a:p>
          <a:p>
            <a:r>
              <a:rPr lang="en-GB" altLang="en-US"/>
              <a:t>SEARCH MODULE</a:t>
            </a:r>
          </a:p>
          <a:p>
            <a:pPr marL="0" indent="0">
              <a:buNone/>
            </a:pPr>
            <a:endParaRPr lang="en-GB" altLang="en-US"/>
          </a:p>
        </p:txBody>
      </p:sp>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9</a:t>
            </a:fld>
            <a:endParaRPr lang="en-US" altLang="en-US"/>
          </a:p>
        </p:txBody>
      </p:sp>
      <p:sp>
        <p:nvSpPr>
          <p:cNvPr id="7" name="Text Box 6"/>
          <p:cNvSpPr txBox="1"/>
          <p:nvPr/>
        </p:nvSpPr>
        <p:spPr>
          <a:xfrm>
            <a:off x="4714875" y="4257040"/>
            <a:ext cx="4064000" cy="368300"/>
          </a:xfrm>
          <a:prstGeom prst="rect">
            <a:avLst/>
          </a:prstGeom>
          <a:noFill/>
        </p:spPr>
        <p:txBody>
          <a:bodyPr wrap="square" rtlCol="0">
            <a:spAutoFit/>
          </a:bodyPr>
          <a:lstStyle/>
          <a:p>
            <a:endParaRPr lang="en-US"/>
          </a:p>
        </p:txBody>
      </p:sp>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2.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3.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4.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5.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6.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emplate>Office 2013 - 2022 Theme</Template>
  <TotalTime>7</TotalTime>
  <Words>1845</Words>
  <Application>Microsoft Office PowerPoint</Application>
  <PresentationFormat>Widescreen</PresentationFormat>
  <Paragraphs>166</Paragraphs>
  <Slides>26</Slides>
  <Notes>2</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Profile</vt:lpstr>
      <vt:lpstr>PowerPoint Presentation</vt:lpstr>
      <vt:lpstr>Introduction</vt:lpstr>
      <vt:lpstr>Existing Systems</vt:lpstr>
      <vt:lpstr>Advantages and Disadvantages of Existing System</vt:lpstr>
      <vt:lpstr> Proposed System </vt:lpstr>
      <vt:lpstr>Advantages and Disadvantages of Proposed System</vt:lpstr>
      <vt:lpstr>Architecture Diagram</vt:lpstr>
      <vt:lpstr> ER Diagram:</vt:lpstr>
      <vt:lpstr>LIST OF MODULES:</vt:lpstr>
      <vt:lpstr>MODULES:</vt:lpstr>
      <vt:lpstr>MODULES:</vt:lpstr>
      <vt:lpstr>TESTING:</vt:lpstr>
      <vt:lpstr>Unit Testing</vt:lpstr>
      <vt:lpstr>Functional Testing</vt:lpstr>
      <vt:lpstr>OUTPUT:</vt:lpstr>
      <vt:lpstr>OUTPUT:</vt:lpstr>
      <vt:lpstr>HOME PAGE:</vt:lpstr>
      <vt:lpstr>LOGIN PAGE:</vt:lpstr>
      <vt:lpstr>CONTACT US:</vt:lpstr>
      <vt:lpstr>DEALS MODULE:</vt:lpstr>
      <vt:lpstr>SEARCH MODULE:</vt:lpstr>
      <vt:lpstr>Activity Diagram</vt:lpstr>
      <vt:lpstr>Data Flow Diagram</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VENKATESHAN T</dc:creator>
  <cp:lastModifiedBy>vaishnavis0121@gmail.com</cp:lastModifiedBy>
  <cp:revision>13</cp:revision>
  <dcterms:created xsi:type="dcterms:W3CDTF">2024-11-06T05:39:00Z</dcterms:created>
  <dcterms:modified xsi:type="dcterms:W3CDTF">2024-11-25T16:03:05Z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88E2CF2F658C4153BD65C909ECBDC998_13</vt:lpwstr>
  </property>
  <property fmtid="{D5CDD505-2E9C-101B-9397-08002B2CF9AE}" pid="3" name="KSOProductBuildVer">
    <vt:lpwstr>1033-12.2.0.18911</vt:lpwstr>
  </property>
</Properties>
</file>